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1" r:id="rId2"/>
    <p:sldId id="343" r:id="rId3"/>
    <p:sldId id="359" r:id="rId4"/>
    <p:sldId id="358" r:id="rId5"/>
    <p:sldId id="365" r:id="rId6"/>
    <p:sldId id="344" r:id="rId7"/>
    <p:sldId id="362" r:id="rId8"/>
    <p:sldId id="347" r:id="rId9"/>
    <p:sldId id="363" r:id="rId10"/>
    <p:sldId id="364" r:id="rId11"/>
    <p:sldId id="361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5" d="100"/>
          <a:sy n="105" d="100"/>
        </p:scale>
        <p:origin x="4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4A440-0BAB-4D9F-B0CC-63CD97EFDB4F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68434-32A3-42D9-8F27-A5C41CE3C36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287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6379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1806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7715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88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7901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4392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0868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68434-32A3-42D9-8F27-A5C41CE3C36D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021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66B0-221D-44A1-9914-BE8B1A5B2E8E}" type="datetimeFigureOut">
              <a:rPr lang="da-DK" smtClean="0"/>
              <a:pPr/>
              <a:t>11-06-2017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3A8AD-3A4F-4773-A4D7-55210DCA7255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#_Toc298504273"/><Relationship Id="rId13" Type="http://schemas.openxmlformats.org/officeDocument/2006/relationships/hyperlink" Target="#_Toc298504278"/><Relationship Id="rId18" Type="http://schemas.openxmlformats.org/officeDocument/2006/relationships/hyperlink" Target="#_Toc298504283"/><Relationship Id="rId26" Type="http://schemas.openxmlformats.org/officeDocument/2006/relationships/hyperlink" Target="#_Toc298504291"/><Relationship Id="rId3" Type="http://schemas.openxmlformats.org/officeDocument/2006/relationships/image" Target="../media/image2.png"/><Relationship Id="rId21" Type="http://schemas.openxmlformats.org/officeDocument/2006/relationships/hyperlink" Target="#_Toc298504286"/><Relationship Id="rId34" Type="http://schemas.openxmlformats.org/officeDocument/2006/relationships/hyperlink" Target="http://www.faegtning.dk/staevner/staevnereglementer/" TargetMode="External"/><Relationship Id="rId7" Type="http://schemas.openxmlformats.org/officeDocument/2006/relationships/hyperlink" Target="#_Toc298504272"/><Relationship Id="rId12" Type="http://schemas.openxmlformats.org/officeDocument/2006/relationships/hyperlink" Target="#_Toc298504277"/><Relationship Id="rId17" Type="http://schemas.openxmlformats.org/officeDocument/2006/relationships/hyperlink" Target="#_Toc298504282"/><Relationship Id="rId25" Type="http://schemas.openxmlformats.org/officeDocument/2006/relationships/hyperlink" Target="#_Toc298504290"/><Relationship Id="rId3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6" Type="http://schemas.openxmlformats.org/officeDocument/2006/relationships/hyperlink" Target="#_Toc298504281"/><Relationship Id="rId20" Type="http://schemas.openxmlformats.org/officeDocument/2006/relationships/hyperlink" Target="#_Toc298504285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hyperlink" Target="#_Toc298504271"/><Relationship Id="rId11" Type="http://schemas.openxmlformats.org/officeDocument/2006/relationships/hyperlink" Target="#_Toc298504276"/><Relationship Id="rId24" Type="http://schemas.openxmlformats.org/officeDocument/2006/relationships/hyperlink" Target="#_Toc298504289"/><Relationship Id="rId32" Type="http://schemas.openxmlformats.org/officeDocument/2006/relationships/image" Target="../media/image18.png"/><Relationship Id="rId5" Type="http://schemas.openxmlformats.org/officeDocument/2006/relationships/hyperlink" Target="#_Toc298504270"/><Relationship Id="rId15" Type="http://schemas.openxmlformats.org/officeDocument/2006/relationships/hyperlink" Target="#_Toc298504280"/><Relationship Id="rId23" Type="http://schemas.openxmlformats.org/officeDocument/2006/relationships/hyperlink" Target="#_Toc298504288"/><Relationship Id="rId28" Type="http://schemas.openxmlformats.org/officeDocument/2006/relationships/image" Target="../media/image14.jpg"/><Relationship Id="rId10" Type="http://schemas.openxmlformats.org/officeDocument/2006/relationships/hyperlink" Target="#_Toc298504275"/><Relationship Id="rId19" Type="http://schemas.openxmlformats.org/officeDocument/2006/relationships/hyperlink" Target="#_Toc298504284"/><Relationship Id="rId31" Type="http://schemas.openxmlformats.org/officeDocument/2006/relationships/image" Target="../media/image17.png"/><Relationship Id="rId4" Type="http://schemas.openxmlformats.org/officeDocument/2006/relationships/hyperlink" Target="#_Toc298504269"/><Relationship Id="rId9" Type="http://schemas.openxmlformats.org/officeDocument/2006/relationships/hyperlink" Target="#_Toc298504274"/><Relationship Id="rId14" Type="http://schemas.openxmlformats.org/officeDocument/2006/relationships/hyperlink" Target="#_Toc298504279"/><Relationship Id="rId22" Type="http://schemas.openxmlformats.org/officeDocument/2006/relationships/hyperlink" Target="#_Toc298504287"/><Relationship Id="rId27" Type="http://schemas.openxmlformats.org/officeDocument/2006/relationships/hyperlink" Target="#_Toc298504292"/><Relationship Id="rId30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led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74" y="1628800"/>
            <a:ext cx="790575" cy="494041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6" name="Billede 5" descr="DFF-RGB (8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308040" y="318031"/>
            <a:ext cx="65623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da-DK" sz="3200" b="1" dirty="0">
                <a:solidFill>
                  <a:schemeClr val="bg1">
                    <a:lumMod val="65000"/>
                  </a:schemeClr>
                </a:solidFill>
              </a:rPr>
              <a:t>Velkommen – HEMA &amp; DFF – møde 3</a:t>
            </a:r>
          </a:p>
        </p:txBody>
      </p:sp>
      <p:sp>
        <p:nvSpPr>
          <p:cNvPr id="11" name="Undertitel 7"/>
          <p:cNvSpPr txBox="1"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da-DK"/>
            </a:br>
            <a:br>
              <a:rPr lang="da-DK"/>
            </a:br>
            <a:endParaRPr lang="da-DK" noProof="0" dirty="0"/>
          </a:p>
        </p:txBody>
      </p:sp>
      <p:sp>
        <p:nvSpPr>
          <p:cNvPr id="15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3515" y="1482067"/>
            <a:ext cx="8616970" cy="4505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da-DK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Dagsorden d. 11.06. 2017: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altLang="da-DK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1. Velkomst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2. Supplering af punkter på dagsorden.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3. Hvad er der sket siden sidst i klubber og forbund?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4. Status på opgaver fra sidste møde.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 a) Reglement - hvor er vi? Samt ndf. pkt. 5.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     b) Hjemmeside - status og et bud på, hvordan vi kommer videre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 c) Facebookside - status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 d) Klubvedtægter - gennemgang og et bud på, hvordan vi kommer videre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 e) Opvisninger og demoer - gennemførte og planlagte. Fremtiden?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 f) Samarbejdsaftale - præsenteres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      </a:t>
            </a: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5. Præsentation af Strategisk Udviklingsaftale 2018-2021 mellem DIF og DFF </a:t>
            </a:r>
            <a:r>
              <a:rPr lang="da-DK" sz="1400" b="1" dirty="0" err="1">
                <a:solidFill>
                  <a:schemeClr val="tx1"/>
                </a:solidFill>
              </a:rPr>
              <a:t>f.s.v.a</a:t>
            </a:r>
            <a:r>
              <a:rPr lang="da-DK" sz="1400" b="1" dirty="0">
                <a:solidFill>
                  <a:schemeClr val="tx1"/>
                </a:solidFill>
              </a:rPr>
              <a:t>. HEMA - og kort om resten.</a:t>
            </a:r>
          </a:p>
          <a:p>
            <a:pPr algn="l"/>
            <a:endParaRPr lang="da-DK" sz="1400" b="1" dirty="0">
              <a:solidFill>
                <a:schemeClr val="tx1"/>
              </a:solidFill>
            </a:endParaRP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6. Workshop om reglement - et første, fælles spadestik og et fælles bud på, hvordan vi kommer videre.</a:t>
            </a:r>
          </a:p>
          <a:p>
            <a:pPr algn="l"/>
            <a:endParaRPr lang="da-DK" sz="1400" b="1" dirty="0">
              <a:solidFill>
                <a:schemeClr val="tx1"/>
              </a:solidFill>
            </a:endParaRPr>
          </a:p>
          <a:p>
            <a:pPr algn="l"/>
            <a:r>
              <a:rPr lang="da-DK" sz="1400" b="1" dirty="0">
                <a:solidFill>
                  <a:schemeClr val="tx1"/>
                </a:solidFill>
              </a:rPr>
              <a:t>7. Næste møde - punkter og dato fastsættes.</a:t>
            </a:r>
            <a:endParaRPr kumimoji="0" lang="da-DK" altLang="da-DK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48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ktangel 6"/>
          <p:cNvSpPr/>
          <p:nvPr/>
        </p:nvSpPr>
        <p:spPr>
          <a:xfrm>
            <a:off x="308040" y="318031"/>
            <a:ext cx="42415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da-DK" sz="2800" b="1" dirty="0">
                <a:solidFill>
                  <a:schemeClr val="bg1">
                    <a:lumMod val="65000"/>
                  </a:schemeClr>
                </a:solidFill>
              </a:rPr>
              <a:t>6. Workshop om reglement</a:t>
            </a:r>
            <a:endParaRPr lang="da-DK" altLang="da-DK" sz="28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372132" y="1261526"/>
            <a:ext cx="7848872" cy="5407834"/>
          </a:xfrm>
        </p:spPr>
        <p:txBody>
          <a:bodyPr>
            <a:normAutofit/>
          </a:bodyPr>
          <a:lstStyle/>
          <a:p>
            <a:pPr lvl="0" algn="l"/>
            <a:r>
              <a:rPr lang="da-DK" sz="3600" b="1" dirty="0">
                <a:solidFill>
                  <a:schemeClr val="tx1"/>
                </a:solidFill>
              </a:rPr>
              <a:t>Rammemodel</a:t>
            </a:r>
          </a:p>
          <a:p>
            <a:pPr lvl="0" algn="l"/>
            <a:endParaRPr lang="da-DK" sz="3600" b="1" dirty="0">
              <a:solidFill>
                <a:schemeClr val="tx1"/>
              </a:solidFill>
            </a:endParaRPr>
          </a:p>
          <a:p>
            <a:pPr lvl="0" algn="l"/>
            <a:endParaRPr lang="da-DK" sz="3600" dirty="0">
              <a:solidFill>
                <a:schemeClr val="tx1"/>
              </a:solidFill>
            </a:endParaRPr>
          </a:p>
          <a:p>
            <a:pPr algn="l"/>
            <a:endParaRPr lang="da-DK" sz="18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2132" y="1916832"/>
            <a:ext cx="5580112" cy="432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Introduktion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Reglernes disposition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Statutter og administrative bestemmelser (S)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Anvendelsesområde, </a:t>
            </a:r>
            <a:r>
              <a:rPr kumimoji="0" lang="da-DK" altLang="da-DK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anvendelseomfang</a:t>
            </a: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 og stævnesæson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Disciplinærsager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Doping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Kategorier (aldersklasser) og alderskrav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Licens og repræsentation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Stævnegebyrer ved danske stævner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Danske Mesterskaber – ”Danmarksmesterskaber” (seniorer, juniorer, veteraner)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Danske ranglistestævner for seniorer - ”Danmarksranglisten for Seniorer”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Tekniske regler (T)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Procedurer for sort kort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Regler for organisation (O)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Ansvar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Invitation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Stævneledelse (”</a:t>
            </a:r>
            <a:r>
              <a:rPr kumimoji="0" lang="da-DK" altLang="da-DK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Directoire</a:t>
            </a: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 </a:t>
            </a:r>
            <a:r>
              <a:rPr kumimoji="0" lang="da-DK" altLang="da-DK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technique</a:t>
            </a: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”), Overdommer og dommere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Formula</a:t>
            </a: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 – stævneafviklingsform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Indberetning af resultater o.a. til DFF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3"/>
              </a:rPr>
              <a:t>Regler for materiel (M)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4"/>
              </a:rPr>
              <a:t>Materiel - og udstyrskrav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5"/>
              </a:rPr>
              <a:t>Regler for reklame (P)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6"/>
              </a:rPr>
              <a:t>Internationale konkurrencer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7"/>
              </a:rPr>
              <a:t>Nationale konkurrencer</a:t>
            </a:r>
            <a:endParaRPr kumimoji="0" lang="da-DK" altLang="da-DK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da-DK" altLang="da-DK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da-DK" altLang="da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624" y="1444517"/>
            <a:ext cx="3240000" cy="2160000"/>
          </a:xfrm>
          <a:prstGeom prst="rect">
            <a:avLst/>
          </a:prstGeom>
          <a:effectLst>
            <a:softEdge rad="190500"/>
          </a:effectLst>
        </p:spPr>
      </p:pic>
      <p:cxnSp>
        <p:nvCxnSpPr>
          <p:cNvPr id="13" name="Lige forbindelse 12"/>
          <p:cNvCxnSpPr/>
          <p:nvPr/>
        </p:nvCxnSpPr>
        <p:spPr>
          <a:xfrm>
            <a:off x="372132" y="5524436"/>
            <a:ext cx="1751596" cy="508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l: venstre 14"/>
          <p:cNvSpPr/>
          <p:nvPr/>
        </p:nvSpPr>
        <p:spPr>
          <a:xfrm>
            <a:off x="2435734" y="4305162"/>
            <a:ext cx="3288394" cy="363944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Her kan jeg skrive, men I bør godkende</a:t>
            </a:r>
          </a:p>
        </p:txBody>
      </p:sp>
      <p:pic>
        <p:nvPicPr>
          <p:cNvPr id="16" name="Billede 1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309325" y="2634848"/>
            <a:ext cx="3310415" cy="390178"/>
          </a:xfrm>
          <a:prstGeom prst="rect">
            <a:avLst/>
          </a:prstGeom>
        </p:spPr>
      </p:pic>
      <p:sp>
        <p:nvSpPr>
          <p:cNvPr id="17" name="Højre klammeparentes 16"/>
          <p:cNvSpPr/>
          <p:nvPr/>
        </p:nvSpPr>
        <p:spPr>
          <a:xfrm>
            <a:off x="3779912" y="2034339"/>
            <a:ext cx="432048" cy="16044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9" name="Billede 18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728777" y="4907561"/>
            <a:ext cx="3310415" cy="390178"/>
          </a:xfrm>
          <a:prstGeom prst="rect">
            <a:avLst/>
          </a:prstGeom>
        </p:spPr>
      </p:pic>
      <p:sp>
        <p:nvSpPr>
          <p:cNvPr id="20" name="Pil: venstre 19"/>
          <p:cNvSpPr/>
          <p:nvPr/>
        </p:nvSpPr>
        <p:spPr>
          <a:xfrm>
            <a:off x="2241076" y="3815527"/>
            <a:ext cx="3748592" cy="263365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/>
              <a:t>Her skal I skrive en hel del</a:t>
            </a:r>
          </a:p>
        </p:txBody>
      </p:sp>
      <p:pic>
        <p:nvPicPr>
          <p:cNvPr id="21" name="Billede 20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2242585" y="4049015"/>
            <a:ext cx="3773751" cy="377985"/>
          </a:xfrm>
          <a:prstGeom prst="rect">
            <a:avLst/>
          </a:prstGeom>
        </p:spPr>
      </p:pic>
      <p:pic>
        <p:nvPicPr>
          <p:cNvPr id="22" name="Billede 21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4395127" y="4554923"/>
            <a:ext cx="3773751" cy="377985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356484" y="4758125"/>
            <a:ext cx="3773751" cy="377985"/>
          </a:xfrm>
          <a:prstGeom prst="rect">
            <a:avLst/>
          </a:prstGeom>
        </p:spPr>
      </p:pic>
      <p:pic>
        <p:nvPicPr>
          <p:cNvPr id="24" name="Billede 2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469608" y="5225129"/>
            <a:ext cx="3773751" cy="377985"/>
          </a:xfrm>
          <a:prstGeom prst="rect">
            <a:avLst/>
          </a:prstGeom>
        </p:spPr>
      </p:pic>
      <p:sp>
        <p:nvSpPr>
          <p:cNvPr id="25" name="Pil: venstre 24"/>
          <p:cNvSpPr/>
          <p:nvPr/>
        </p:nvSpPr>
        <p:spPr>
          <a:xfrm>
            <a:off x="2474626" y="5715272"/>
            <a:ext cx="3603458" cy="252038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sz="1200" dirty="0"/>
              <a:t>Ikke aktuelt???</a:t>
            </a:r>
          </a:p>
        </p:txBody>
      </p:sp>
      <p:sp>
        <p:nvSpPr>
          <p:cNvPr id="27" name="Pil: venstre 26"/>
          <p:cNvSpPr/>
          <p:nvPr/>
        </p:nvSpPr>
        <p:spPr>
          <a:xfrm>
            <a:off x="5161398" y="3612325"/>
            <a:ext cx="3072940" cy="2753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200" dirty="0"/>
              <a:t>Skal drøftes, herunder </a:t>
            </a:r>
            <a:r>
              <a:rPr lang="da-DK" sz="1200" dirty="0" err="1"/>
              <a:t>Ophardt</a:t>
            </a:r>
            <a:endParaRPr lang="da-DK" sz="1200" dirty="0"/>
          </a:p>
        </p:txBody>
      </p:sp>
      <p:sp>
        <p:nvSpPr>
          <p:cNvPr id="28" name="Rektangel 27"/>
          <p:cNvSpPr/>
          <p:nvPr/>
        </p:nvSpPr>
        <p:spPr>
          <a:xfrm>
            <a:off x="609630" y="6241093"/>
            <a:ext cx="7508510" cy="2842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Se DFF’s reglementer: </a:t>
            </a:r>
            <a:r>
              <a:rPr lang="da-DK" sz="1400" dirty="0">
                <a:solidFill>
                  <a:schemeClr val="tx1"/>
                </a:solidFill>
                <a:hlinkClick r:id="rId34"/>
              </a:rPr>
              <a:t>http://www.faegtning.dk/staevner/staevnereglementer/</a:t>
            </a:r>
            <a:endParaRPr lang="da-DK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240" y="3356992"/>
            <a:ext cx="5063736" cy="288000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1124744"/>
          </a:xfrm>
        </p:spPr>
        <p:txBody>
          <a:bodyPr>
            <a:normAutofit/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lang="da-DK" sz="2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a-DK" sz="2400" b="1" dirty="0">
                <a:solidFill>
                  <a:schemeClr val="bg1">
                    <a:lumMod val="65000"/>
                  </a:schemeClr>
                </a:solidFill>
              </a:rPr>
              <a:t>7.  Næste møde - punkter og dato fastsættes.</a:t>
            </a:r>
            <a:br>
              <a:rPr lang="da-DK" sz="2400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da-DK" altLang="da-DK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da-DK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4896544"/>
          </a:xfrm>
        </p:spPr>
        <p:txBody>
          <a:bodyPr>
            <a:normAutofit/>
          </a:bodyPr>
          <a:lstStyle/>
          <a:p>
            <a:pPr algn="l"/>
            <a:r>
              <a:rPr lang="da-DK" altLang="da-DK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7.a. Punkter?</a:t>
            </a:r>
          </a:p>
          <a:p>
            <a:pPr algn="l"/>
            <a:endParaRPr lang="da-DK" altLang="da-DK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da-DK" altLang="da-DK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7.b. Dato?</a:t>
            </a:r>
          </a:p>
          <a:p>
            <a:pPr algn="l"/>
            <a:endParaRPr lang="da-DK" altLang="da-DK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da-DK" altLang="da-DK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da-DK" altLang="da-DK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 FOR I DAG!</a:t>
            </a:r>
            <a:br>
              <a:rPr lang="da-DK" altLang="da-DK" sz="5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a-DK" sz="5400" dirty="0">
              <a:solidFill>
                <a:schemeClr val="tx1"/>
              </a:solidFill>
            </a:endParaRPr>
          </a:p>
        </p:txBody>
      </p:sp>
      <p:sp>
        <p:nvSpPr>
          <p:cNvPr id="8" name="Undertitel 11"/>
          <p:cNvSpPr txBox="1">
            <a:spLocks/>
          </p:cNvSpPr>
          <p:nvPr/>
        </p:nvSpPr>
        <p:spPr>
          <a:xfrm>
            <a:off x="466392" y="3717032"/>
            <a:ext cx="64008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25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42776"/>
            <a:ext cx="4317969" cy="2880000"/>
          </a:xfrm>
          <a:prstGeom prst="rect">
            <a:avLst/>
          </a:prstGeom>
          <a:effectLst>
            <a:softEdge rad="571500"/>
          </a:effectLst>
        </p:spPr>
      </p:pic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altLang="da-DK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sz="2400" b="1" dirty="0">
                <a:solidFill>
                  <a:schemeClr val="bg1">
                    <a:lumMod val="65000"/>
                  </a:schemeClr>
                </a:solidFill>
              </a:rPr>
              <a:t>3. Hvad er der sket siden sidst i klubber og forbund?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altLang="da-DK" sz="24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Billede 5" descr="DFF-RGB (8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308040" y="318031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4866544"/>
          </a:xfrm>
        </p:spPr>
        <p:txBody>
          <a:bodyPr>
            <a:normAutofit fontScale="90000"/>
          </a:bodyPr>
          <a:lstStyle/>
          <a:p>
            <a:pPr algn="l"/>
            <a:r>
              <a:rPr lang="da-DK" sz="2800" b="1" dirty="0"/>
              <a:t>3.1. Klubberne?</a:t>
            </a:r>
            <a:br>
              <a:rPr lang="da-DK" sz="2800" b="1" dirty="0"/>
            </a:br>
            <a:br>
              <a:rPr lang="da-DK" sz="2800" b="1" dirty="0"/>
            </a:br>
            <a:br>
              <a:rPr lang="da-DK" sz="2800" b="1" dirty="0"/>
            </a:br>
            <a:br>
              <a:rPr lang="da-DK" sz="2800" b="1" dirty="0"/>
            </a:br>
            <a:br>
              <a:rPr lang="da-DK" sz="2800" b="1" dirty="0"/>
            </a:br>
            <a:br>
              <a:rPr lang="da-DK" sz="2800" b="1" dirty="0"/>
            </a:br>
            <a:br>
              <a:rPr lang="da-DK" sz="2800" b="1" dirty="0"/>
            </a:br>
            <a:r>
              <a:rPr lang="da-DK" sz="2800" b="1" dirty="0"/>
              <a:t>3.2. Forbund?</a:t>
            </a:r>
            <a:br>
              <a:rPr lang="da-DK" sz="2800" b="1" dirty="0"/>
            </a:br>
            <a:br>
              <a:rPr lang="da-DK" sz="2800" b="1" dirty="0"/>
            </a:br>
            <a:r>
              <a:rPr lang="da-DK" sz="2000" b="1" dirty="0"/>
              <a:t>a) </a:t>
            </a:r>
            <a:r>
              <a:rPr lang="da-DK" sz="2000" b="1" dirty="0" err="1"/>
              <a:t>Rep.møde</a:t>
            </a:r>
            <a:r>
              <a:rPr lang="da-DK" sz="2000" b="1" dirty="0"/>
              <a:t> – fuldtallig og nye</a:t>
            </a:r>
            <a:br>
              <a:rPr lang="da-DK" sz="2000" b="1" dirty="0"/>
            </a:br>
            <a:r>
              <a:rPr lang="da-DK" sz="2000" b="1" dirty="0"/>
              <a:t>b) Strategisk Udviklingsaftale</a:t>
            </a:r>
            <a:br>
              <a:rPr lang="da-DK" sz="2000" b="1" dirty="0"/>
            </a:br>
            <a:r>
              <a:rPr lang="da-DK" sz="2000" b="1" dirty="0"/>
              <a:t>c) Medlemsfremgang – fra 1462 til 1577</a:t>
            </a:r>
            <a:br>
              <a:rPr lang="da-DK" sz="2000" b="1" dirty="0"/>
            </a:br>
            <a:r>
              <a:rPr lang="da-DK" sz="2000" b="1" dirty="0"/>
              <a:t>d) Vi er bagud……… med hjemmeside og samarbejdsaftale og…..</a:t>
            </a:r>
            <a:br>
              <a:rPr lang="da-DK" sz="2000" b="1" dirty="0"/>
            </a:br>
            <a:br>
              <a:rPr lang="da-DK" b="1" dirty="0"/>
            </a:br>
            <a:r>
              <a:rPr lang="da-DK" b="1" dirty="0"/>
              <a:t> 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166924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456" y="4195660"/>
            <a:ext cx="3240000" cy="2160000"/>
          </a:xfrm>
          <a:prstGeom prst="rect">
            <a:avLst/>
          </a:prstGeom>
          <a:effectLst>
            <a:softEdge rad="292100"/>
          </a:effectLst>
        </p:spPr>
      </p:pic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altLang="da-DK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a-DK" altLang="da-DK" sz="2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da-DK" sz="2400" b="1" dirty="0">
                <a:solidFill>
                  <a:schemeClr val="bg1">
                    <a:lumMod val="65000"/>
                  </a:schemeClr>
                </a:solidFill>
              </a:rPr>
              <a:t>Status på opgaver fra sidste møde.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altLang="da-DK" sz="24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Billede 5" descr="DFF-RGB (8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308040" y="318031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685800" y="1442776"/>
            <a:ext cx="7772400" cy="4866544"/>
          </a:xfrm>
        </p:spPr>
        <p:txBody>
          <a:bodyPr>
            <a:normAutofit/>
          </a:bodyPr>
          <a:lstStyle/>
          <a:p>
            <a:pPr algn="l"/>
            <a:br>
              <a:rPr lang="da-DK" b="1" dirty="0"/>
            </a:br>
            <a:br>
              <a:rPr lang="da-DK" b="1" dirty="0"/>
            </a:br>
            <a:r>
              <a:rPr lang="da-DK" b="1" dirty="0"/>
              <a:t> </a:t>
            </a:r>
            <a:endParaRPr lang="da-DK" sz="2800" b="1" dirty="0"/>
          </a:p>
        </p:txBody>
      </p:sp>
      <p:sp>
        <p:nvSpPr>
          <p:cNvPr id="5" name="Rektangel 4"/>
          <p:cNvSpPr/>
          <p:nvPr/>
        </p:nvSpPr>
        <p:spPr>
          <a:xfrm>
            <a:off x="492771" y="1556792"/>
            <a:ext cx="79906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/>
              <a:t>a) Reglement - hvor er vi? Samt ndf. pkt. 5.</a:t>
            </a:r>
          </a:p>
          <a:p>
            <a:endParaRPr lang="da-DK" b="1" dirty="0"/>
          </a:p>
          <a:p>
            <a:r>
              <a:rPr lang="da-DK" b="1" dirty="0"/>
              <a:t>b) Hjemmeside - status og et bud på, hvordan vi kommer videre.</a:t>
            </a:r>
          </a:p>
          <a:p>
            <a:endParaRPr lang="da-DK" b="1" dirty="0"/>
          </a:p>
          <a:p>
            <a:r>
              <a:rPr lang="da-DK" b="1" dirty="0"/>
              <a:t>c) Facebookside – status.</a:t>
            </a:r>
          </a:p>
          <a:p>
            <a:endParaRPr lang="da-DK" b="1" dirty="0"/>
          </a:p>
          <a:p>
            <a:r>
              <a:rPr lang="da-DK" b="1" dirty="0"/>
              <a:t>d) Klubvedtægter - gennemgang og et bud på, hvordan vi kommer videre.</a:t>
            </a:r>
          </a:p>
          <a:p>
            <a:endParaRPr lang="da-DK" b="1" dirty="0"/>
          </a:p>
          <a:p>
            <a:r>
              <a:rPr lang="da-DK" b="1" dirty="0"/>
              <a:t>e) Opvisninger og demoer - gennemførte og planlagte. Fremtiden?</a:t>
            </a:r>
          </a:p>
          <a:p>
            <a:endParaRPr lang="da-DK" b="1" dirty="0"/>
          </a:p>
          <a:p>
            <a:r>
              <a:rPr lang="da-DK" b="1" dirty="0"/>
              <a:t>f) Samarbejdsaftale - præsenteres</a:t>
            </a:r>
          </a:p>
        </p:txBody>
      </p:sp>
    </p:spTree>
    <p:extLst>
      <p:ext uri="{BB962C8B-B14F-4D97-AF65-F5344CB8AC3E}">
        <p14:creationId xmlns:p14="http://schemas.microsoft.com/office/powerpoint/2010/main" val="289153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1124744"/>
          </a:xfrm>
        </p:spPr>
        <p:txBody>
          <a:bodyPr>
            <a:normAutofit/>
          </a:bodyPr>
          <a:lstStyle/>
          <a:p>
            <a:pPr algn="l"/>
            <a:r>
              <a:rPr lang="da-DK" sz="2800" dirty="0">
                <a:solidFill>
                  <a:schemeClr val="bg1">
                    <a:lumMod val="65000"/>
                  </a:schemeClr>
                </a:solidFill>
              </a:rPr>
              <a:t>   4.e. Klubvedtægter</a:t>
            </a: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4896544"/>
          </a:xfrm>
        </p:spPr>
        <p:txBody>
          <a:bodyPr>
            <a:normAutofit/>
          </a:bodyPr>
          <a:lstStyle/>
          <a:p>
            <a:pPr algn="l"/>
            <a:endParaRPr lang="da-DK" dirty="0">
              <a:solidFill>
                <a:srgbClr val="FF0000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8" name="Undertitel 11"/>
          <p:cNvSpPr txBox="1">
            <a:spLocks/>
          </p:cNvSpPr>
          <p:nvPr/>
        </p:nvSpPr>
        <p:spPr>
          <a:xfrm>
            <a:off x="1371600" y="3717032"/>
            <a:ext cx="64008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13" name="Undertitel 11"/>
          <p:cNvSpPr txBox="1">
            <a:spLocks/>
          </p:cNvSpPr>
          <p:nvPr/>
        </p:nvSpPr>
        <p:spPr>
          <a:xfrm>
            <a:off x="251520" y="1482426"/>
            <a:ext cx="813690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b="1" dirty="0">
                <a:solidFill>
                  <a:schemeClr val="tx1"/>
                </a:solidFill>
              </a:rPr>
              <a:t>Klubvedtægter - gennemgang og et bud på, hvordan vi kommer videre.</a:t>
            </a:r>
          </a:p>
          <a:p>
            <a:pPr algn="l"/>
            <a:endParaRPr lang="da-DK" b="1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b="1" dirty="0">
                <a:solidFill>
                  <a:schemeClr val="tx1"/>
                </a:solidFill>
              </a:rPr>
              <a:t>Aalborg?????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b="1" dirty="0">
                <a:solidFill>
                  <a:schemeClr val="tx1"/>
                </a:solidFill>
              </a:rPr>
              <a:t>Mødedatoer? Evt. Skype.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b="1" dirty="0">
                <a:solidFill>
                  <a:schemeClr val="tx1"/>
                </a:solidFill>
              </a:rPr>
              <a:t>Generalforsamlinger </a:t>
            </a:r>
          </a:p>
          <a:p>
            <a:pPr marL="342900" indent="-342900" algn="l">
              <a:buFontTx/>
              <a:buChar char="-"/>
            </a:pPr>
            <a:r>
              <a:rPr lang="da-DK" sz="2400" b="1" dirty="0">
                <a:solidFill>
                  <a:schemeClr val="tx1"/>
                </a:solidFill>
              </a:rPr>
              <a:t>Vedtægtsændringer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400" b="1" dirty="0">
                <a:solidFill>
                  <a:schemeClr val="tx1"/>
                </a:solidFill>
              </a:rPr>
              <a:t>Deadline marts 2018.</a:t>
            </a:r>
          </a:p>
          <a:p>
            <a:pPr algn="l"/>
            <a:endParaRPr lang="da-DK" sz="2400" b="1" dirty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186" y="2564904"/>
            <a:ext cx="23812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422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0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1124744"/>
          </a:xfrm>
        </p:spPr>
        <p:txBody>
          <a:bodyPr>
            <a:normAutofit/>
          </a:bodyPr>
          <a:lstStyle/>
          <a:p>
            <a:pPr algn="l"/>
            <a:r>
              <a:rPr lang="da-DK" sz="2800" dirty="0">
                <a:solidFill>
                  <a:schemeClr val="bg1">
                    <a:lumMod val="65000"/>
                  </a:schemeClr>
                </a:solidFill>
              </a:rPr>
              <a:t>   4.f. </a:t>
            </a:r>
            <a:r>
              <a:rPr lang="da-DK" altLang="da-DK" sz="28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Samarbejdsaftale frem mod optagelse</a:t>
            </a:r>
            <a:endParaRPr lang="da-DK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4896544"/>
          </a:xfrm>
        </p:spPr>
        <p:txBody>
          <a:bodyPr>
            <a:normAutofit/>
          </a:bodyPr>
          <a:lstStyle/>
          <a:p>
            <a:pPr algn="l"/>
            <a:endParaRPr lang="da-DK" dirty="0">
              <a:solidFill>
                <a:srgbClr val="FF0000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8" name="Undertitel 11"/>
          <p:cNvSpPr txBox="1">
            <a:spLocks/>
          </p:cNvSpPr>
          <p:nvPr/>
        </p:nvSpPr>
        <p:spPr>
          <a:xfrm>
            <a:off x="1371600" y="3717032"/>
            <a:ext cx="6400800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1600" dirty="0">
              <a:solidFill>
                <a:schemeClr val="tx1"/>
              </a:solidFill>
            </a:endParaRPr>
          </a:p>
        </p:txBody>
      </p:sp>
      <p:sp>
        <p:nvSpPr>
          <p:cNvPr id="13" name="Undertitel 11"/>
          <p:cNvSpPr txBox="1">
            <a:spLocks/>
          </p:cNvSpPr>
          <p:nvPr/>
        </p:nvSpPr>
        <p:spPr>
          <a:xfrm>
            <a:off x="179512" y="1268759"/>
            <a:ext cx="8136904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a-DK" dirty="0">
                <a:solidFill>
                  <a:schemeClr val="tx1"/>
                </a:solidFill>
              </a:rPr>
              <a:t>Indhold? </a:t>
            </a:r>
            <a:r>
              <a:rPr lang="da-DK" sz="1800" dirty="0">
                <a:solidFill>
                  <a:schemeClr val="tx1"/>
                </a:solidFill>
              </a:rPr>
              <a:t>– se fil</a:t>
            </a:r>
          </a:p>
          <a:p>
            <a:pPr algn="l"/>
            <a:endParaRPr lang="da-DK" dirty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980" y="1412776"/>
            <a:ext cx="2857500" cy="2143125"/>
          </a:xfrm>
          <a:prstGeom prst="rect">
            <a:avLst/>
          </a:prstGeom>
        </p:spPr>
      </p:pic>
      <p:pic>
        <p:nvPicPr>
          <p:cNvPr id="2" name="Billed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037" y="1818000"/>
            <a:ext cx="5054911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43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-2232" y="1097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da-DK" sz="3200" dirty="0">
                <a:solidFill>
                  <a:schemeClr val="bg1">
                    <a:lumMod val="65000"/>
                  </a:schemeClr>
                </a:solidFill>
              </a:rPr>
              <a:t>   </a:t>
            </a:r>
          </a:p>
          <a:p>
            <a:pPr marL="342900" indent="-342900"/>
            <a:r>
              <a:rPr lang="da-DK" altLang="da-DK" sz="32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da-DK" altLang="da-DK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Præsentation af Strategisk Udviklingsaftale 2018-2021 mellem DIF og DFF </a:t>
            </a:r>
          </a:p>
          <a:p>
            <a:pPr marL="342900" indent="-342900"/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       </a:t>
            </a:r>
            <a:r>
              <a:rPr lang="da-DK" b="1" dirty="0" err="1">
                <a:solidFill>
                  <a:schemeClr val="bg1">
                    <a:lumMod val="65000"/>
                  </a:schemeClr>
                </a:solidFill>
              </a:rPr>
              <a:t>f.s.v.a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. HEMA - og kort om resten.</a:t>
            </a:r>
          </a:p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308040" y="318031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229" y="4175568"/>
            <a:ext cx="8477250" cy="13906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40" y="3429000"/>
            <a:ext cx="8229600" cy="1889568"/>
          </a:xfrm>
        </p:spPr>
        <p:txBody>
          <a:bodyPr>
            <a:normAutofit fontScale="90000"/>
          </a:bodyPr>
          <a:lstStyle/>
          <a:p>
            <a:pPr algn="l"/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r>
              <a:rPr lang="da-DK" sz="1300" b="1" dirty="0"/>
              <a:t>Indsats 1: ”Flere fægtere gennem flere, nye klubber i Vestdanmark”. </a:t>
            </a:r>
            <a:r>
              <a:rPr lang="da-DK" sz="1300" dirty="0"/>
              <a:t>	</a:t>
            </a:r>
            <a:br>
              <a:rPr lang="da-DK" sz="1300" dirty="0"/>
            </a:br>
            <a:r>
              <a:rPr lang="da-DK" sz="1300" b="1" dirty="0"/>
              <a:t>Indsats 2: ”Klubudviklingsforløb i eksisterende og nye klubber”</a:t>
            </a: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br>
              <a:rPr lang="da-DK" sz="1300" b="1" dirty="0"/>
            </a:br>
            <a:r>
              <a:rPr lang="da-DK" sz="1300" b="1" dirty="0"/>
              <a:t>Indsats 4: ”Vi har et kontinuerligt, tilgængeligt og kompetent tilbud om Træneruddannelse Niv. 1 og 2”.</a:t>
            </a:r>
            <a:br>
              <a:rPr lang="da-DK" sz="1300" b="1" dirty="0"/>
            </a:br>
            <a:r>
              <a:rPr lang="da-DK" sz="1300" b="1" dirty="0"/>
              <a:t>Indsats 5: ”DFF vil kvalitetssikre og videreudvikle de nationale stævner og lejre” </a:t>
            </a:r>
            <a:br>
              <a:rPr lang="da-DK" sz="1300" b="1" dirty="0"/>
            </a:br>
            <a:r>
              <a:rPr lang="da-DK" dirty="0"/>
              <a:t>	</a:t>
            </a:r>
            <a:br>
              <a:rPr lang="da-DK" dirty="0"/>
            </a:br>
            <a:r>
              <a:rPr lang="da-DK" dirty="0"/>
              <a:t>	</a:t>
            </a:r>
            <a:br>
              <a:rPr lang="da-DK" dirty="0"/>
            </a:br>
            <a:r>
              <a:rPr lang="da-DK" dirty="0"/>
              <a:t>	</a:t>
            </a:r>
            <a:br>
              <a:rPr lang="da-DK" dirty="0"/>
            </a:br>
            <a:endParaRPr lang="da-DK" dirty="0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229" y="1308008"/>
            <a:ext cx="7419131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4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-2232" y="1097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da-DK" sz="3200" dirty="0">
                <a:solidFill>
                  <a:schemeClr val="bg1">
                    <a:lumMod val="65000"/>
                  </a:schemeClr>
                </a:solidFill>
              </a:rPr>
              <a:t>   </a:t>
            </a:r>
          </a:p>
          <a:p>
            <a:pPr marL="342900" indent="-342900"/>
            <a:r>
              <a:rPr lang="da-DK" altLang="da-DK" sz="32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da-DK" altLang="da-DK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Præsentation af Strategisk Udviklingsaftale 2018-2021 mellem DIF og DFF </a:t>
            </a:r>
          </a:p>
          <a:p>
            <a:pPr marL="342900" indent="-342900"/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       </a:t>
            </a:r>
            <a:r>
              <a:rPr lang="da-DK" b="1" dirty="0" err="1">
                <a:solidFill>
                  <a:schemeClr val="bg1">
                    <a:lumMod val="65000"/>
                  </a:schemeClr>
                </a:solidFill>
              </a:rPr>
              <a:t>f.s.v.a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. HEMA - og kort om resten.</a:t>
            </a:r>
          </a:p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308040" y="318031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90905" y="1610577"/>
            <a:ext cx="8229600" cy="873167"/>
          </a:xfrm>
        </p:spPr>
        <p:txBody>
          <a:bodyPr>
            <a:normAutofit fontScale="90000"/>
          </a:bodyPr>
          <a:lstStyle/>
          <a:p>
            <a:r>
              <a:rPr lang="da-DK" sz="1600" dirty="0"/>
              <a:t>Procesmål</a:t>
            </a:r>
            <a:br>
              <a:rPr lang="da-DK" dirty="0"/>
            </a:br>
            <a:r>
              <a:rPr lang="da-DK" sz="1300" b="1" dirty="0" err="1"/>
              <a:t>Procesmål</a:t>
            </a:r>
            <a:r>
              <a:rPr lang="da-DK" sz="1300" b="1" dirty="0"/>
              <a:t> 2018 </a:t>
            </a:r>
            <a:r>
              <a:rPr lang="da-DK" sz="1300" dirty="0"/>
              <a:t>	</a:t>
            </a:r>
            <a:r>
              <a:rPr lang="da-DK" sz="1300" b="1" dirty="0"/>
              <a:t>Procesmål 2019 </a:t>
            </a:r>
            <a:r>
              <a:rPr lang="da-DK" sz="1300" dirty="0"/>
              <a:t>	</a:t>
            </a:r>
            <a:r>
              <a:rPr lang="da-DK" sz="1300" b="1" dirty="0"/>
              <a:t>Procesmål 2020 </a:t>
            </a:r>
            <a:r>
              <a:rPr lang="da-DK" sz="1300" dirty="0"/>
              <a:t>	</a:t>
            </a:r>
            <a:r>
              <a:rPr lang="da-DK" sz="1300" b="1" dirty="0"/>
              <a:t>Procesmål 2021 </a:t>
            </a:r>
            <a:r>
              <a:rPr lang="da-DK" dirty="0"/>
              <a:t>	</a:t>
            </a:r>
            <a:br>
              <a:rPr lang="da-DK" dirty="0"/>
            </a:b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05" y="2204864"/>
            <a:ext cx="8420100" cy="1076325"/>
          </a:xfrm>
          <a:prstGeom prst="rect">
            <a:avLst/>
          </a:prstGeom>
        </p:spPr>
      </p:pic>
      <p:pic>
        <p:nvPicPr>
          <p:cNvPr id="10" name="Billed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1830" y="3281189"/>
            <a:ext cx="84772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473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ktangel 6"/>
          <p:cNvSpPr/>
          <p:nvPr/>
        </p:nvSpPr>
        <p:spPr>
          <a:xfrm>
            <a:off x="308040" y="318031"/>
            <a:ext cx="42463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da-DK" sz="2800" b="1" dirty="0">
                <a:solidFill>
                  <a:schemeClr val="bg1">
                    <a:lumMod val="65000"/>
                  </a:schemeClr>
                </a:solidFill>
              </a:rPr>
              <a:t>6. Workshop om reglement</a:t>
            </a:r>
            <a:endParaRPr lang="da-DK" altLang="da-DK" sz="28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372132" y="1261526"/>
            <a:ext cx="7848872" cy="5407834"/>
          </a:xfrm>
        </p:spPr>
        <p:txBody>
          <a:bodyPr>
            <a:normAutofit/>
          </a:bodyPr>
          <a:lstStyle/>
          <a:p>
            <a:pPr algn="l"/>
            <a:r>
              <a:rPr lang="da-DK" b="1" dirty="0"/>
              <a:t>- 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et første, fælles spadestik og et fælles bud på, hvordan vi kommer videre?</a:t>
            </a:r>
          </a:p>
          <a:p>
            <a:pPr algn="l"/>
            <a:endParaRPr lang="da-DK" sz="1400" b="1" i="1" dirty="0">
              <a:solidFill>
                <a:schemeClr val="bg1">
                  <a:lumMod val="65000"/>
                </a:schemeClr>
              </a:solidFill>
            </a:endParaRPr>
          </a:p>
          <a:p>
            <a:pPr algn="l"/>
            <a:r>
              <a:rPr lang="da-DK" sz="1400" b="1" i="1" dirty="0">
                <a:solidFill>
                  <a:schemeClr val="bg1">
                    <a:lumMod val="65000"/>
                  </a:schemeClr>
                </a:solidFill>
              </a:rPr>
              <a:t>Fra referatet:</a:t>
            </a:r>
          </a:p>
          <a:p>
            <a:pPr algn="l"/>
            <a:r>
              <a:rPr lang="da-DK" sz="1600" b="1" i="1" dirty="0">
                <a:solidFill>
                  <a:schemeClr val="tx1"/>
                </a:solidFill>
              </a:rPr>
              <a:t>Der var enighed om, at dette var den vigtigste og mest tidskrævende opgave </a:t>
            </a:r>
            <a:r>
              <a:rPr lang="da-DK" sz="1600" dirty="0">
                <a:solidFill>
                  <a:schemeClr val="tx1"/>
                </a:solidFill>
              </a:rPr>
              <a:t>– både fordi DFF’s Vedtægter forudsætter et reglement, som klubber efterfølger, fordi der er et behov blandt klubberne og fordi et regelsæt er en forudsætning for løsning af senere, ønskede opgaver: Stævner og dommeruddannelse. </a:t>
            </a:r>
          </a:p>
          <a:p>
            <a:pPr algn="l"/>
            <a:r>
              <a:rPr lang="da-DK" sz="1800" dirty="0"/>
              <a:t> </a:t>
            </a:r>
          </a:p>
          <a:p>
            <a:pPr algn="l"/>
            <a:r>
              <a:rPr lang="da-DK" sz="1800" b="1" dirty="0">
                <a:solidFill>
                  <a:schemeClr val="tx1"/>
                </a:solidFill>
              </a:rPr>
              <a:t>Hvad skal dækkes:</a:t>
            </a:r>
          </a:p>
          <a:p>
            <a:pPr algn="l"/>
            <a:r>
              <a:rPr lang="da-DK" sz="1800" b="1" dirty="0">
                <a:solidFill>
                  <a:schemeClr val="tx1"/>
                </a:solidFill>
              </a:rPr>
              <a:t> 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800" b="1" dirty="0">
                <a:solidFill>
                  <a:schemeClr val="tx1"/>
                </a:solidFill>
              </a:rPr>
              <a:t>Sikkerhedsforskrifter for konkurrence – materielkrav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800" b="1" dirty="0">
                <a:solidFill>
                  <a:schemeClr val="tx1"/>
                </a:solidFill>
              </a:rPr>
              <a:t>Organisation – </a:t>
            </a:r>
            <a:r>
              <a:rPr lang="da-DK" sz="1800" b="1" dirty="0" err="1">
                <a:solidFill>
                  <a:schemeClr val="tx1"/>
                </a:solidFill>
              </a:rPr>
              <a:t>formula</a:t>
            </a:r>
            <a:r>
              <a:rPr lang="da-DK" sz="1800" b="1" dirty="0">
                <a:solidFill>
                  <a:schemeClr val="tx1"/>
                </a:solidFill>
              </a:rPr>
              <a:t> – afvikling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800" b="1" dirty="0">
                <a:solidFill>
                  <a:schemeClr val="tx1"/>
                </a:solidFill>
              </a:rPr>
              <a:t>Dommere – ansvar og opgaver</a:t>
            </a:r>
          </a:p>
          <a:p>
            <a:pPr algn="l"/>
            <a:endParaRPr lang="da-DK" sz="4000" b="1" dirty="0">
              <a:solidFill>
                <a:schemeClr val="tx1"/>
              </a:solidFill>
            </a:endParaRPr>
          </a:p>
          <a:p>
            <a:pPr algn="l"/>
            <a:endParaRPr lang="da-DK" sz="1800" b="1" dirty="0">
              <a:solidFill>
                <a:schemeClr val="tx1"/>
              </a:solidFill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965443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78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6" name="Billede 5" descr="DFF-RGB (8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4016"/>
            <a:ext cx="1619672" cy="71736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ktangel 6"/>
          <p:cNvSpPr/>
          <p:nvPr/>
        </p:nvSpPr>
        <p:spPr>
          <a:xfrm>
            <a:off x="308040" y="318031"/>
            <a:ext cx="424635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da-DK" sz="2800" b="1" dirty="0">
                <a:solidFill>
                  <a:schemeClr val="bg1">
                    <a:lumMod val="65000"/>
                  </a:schemeClr>
                </a:solidFill>
              </a:rPr>
              <a:t>6. Workshop om reglement</a:t>
            </a:r>
            <a:endParaRPr lang="da-DK" altLang="da-DK" sz="28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da-DK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Undertitel 11"/>
          <p:cNvSpPr>
            <a:spLocks noGrp="1"/>
          </p:cNvSpPr>
          <p:nvPr>
            <p:ph type="subTitle" idx="1"/>
          </p:nvPr>
        </p:nvSpPr>
        <p:spPr>
          <a:xfrm>
            <a:off x="372132" y="1261526"/>
            <a:ext cx="7848872" cy="5407834"/>
          </a:xfrm>
        </p:spPr>
        <p:txBody>
          <a:bodyPr>
            <a:normAutofit/>
          </a:bodyPr>
          <a:lstStyle/>
          <a:p>
            <a:pPr algn="l"/>
            <a:r>
              <a:rPr lang="da-DK" b="1" dirty="0"/>
              <a:t>- </a:t>
            </a:r>
            <a:r>
              <a:rPr lang="da-DK" b="1" dirty="0">
                <a:solidFill>
                  <a:schemeClr val="bg1">
                    <a:lumMod val="65000"/>
                  </a:schemeClr>
                </a:solidFill>
              </a:rPr>
              <a:t>et første, fælles spadestik og et fælles bud på, hvordan vi kommer videre?</a:t>
            </a:r>
          </a:p>
          <a:p>
            <a:pPr algn="l"/>
            <a:endParaRPr lang="da-DK" sz="4000" b="1" dirty="0">
              <a:solidFill>
                <a:schemeClr val="tx1"/>
              </a:solidFill>
            </a:endParaRPr>
          </a:p>
          <a:p>
            <a:pPr algn="l"/>
            <a:r>
              <a:rPr lang="da-DK" sz="4000" b="1" dirty="0">
                <a:solidFill>
                  <a:schemeClr val="tx1"/>
                </a:solidFill>
              </a:rPr>
              <a:t>Status?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Janus skriver for langsværd</a:t>
            </a:r>
            <a:endParaRPr lang="da-DK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Martin H for kårde og sabel – sammen med Kasper.</a:t>
            </a:r>
            <a:endParaRPr lang="da-DK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da-DK" sz="1400" b="1" i="1" dirty="0">
                <a:solidFill>
                  <a:schemeClr val="tx1"/>
                </a:solidFill>
              </a:rPr>
              <a:t>Martin W holder øje med opmærksomhedspunkter i forhold til DFF og DIF samt sender en rammemodel.</a:t>
            </a:r>
            <a:endParaRPr lang="da-DK" sz="1400" dirty="0">
              <a:solidFill>
                <a:schemeClr val="tx1"/>
              </a:solidFill>
            </a:endParaRPr>
          </a:p>
          <a:p>
            <a:pPr algn="l"/>
            <a:r>
              <a:rPr lang="da-DK" sz="4000" b="1" dirty="0">
                <a:solidFill>
                  <a:schemeClr val="tx1"/>
                </a:solidFill>
              </a:rPr>
              <a:t>Tidsplan laves?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a-DK" sz="1800" b="1" dirty="0">
                <a:solidFill>
                  <a:schemeClr val="tx1"/>
                </a:solidFill>
              </a:rPr>
              <a:t>Leverancetidspunkter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da-DK" sz="1800" b="1" dirty="0">
                <a:solidFill>
                  <a:schemeClr val="tx1"/>
                </a:solidFill>
              </a:rPr>
              <a:t>Deadlines – sidste marts 2018.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616" y="5085184"/>
            <a:ext cx="1620480" cy="1080000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856" y="2885443"/>
            <a:ext cx="90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97923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3477</TotalTime>
  <Words>351</Words>
  <Application>Microsoft Office PowerPoint</Application>
  <PresentationFormat>Skærmshow (4:3)</PresentationFormat>
  <Paragraphs>125</Paragraphs>
  <Slides>11</Slides>
  <Notes>11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Kontortema</vt:lpstr>
      <vt:lpstr>  </vt:lpstr>
      <vt:lpstr>3.1. Klubberne?       3.2. Forbund?  a) Rep.møde – fuldtallig og nye b) Strategisk Udviklingsaftale c) Medlemsfremgang – fra 1462 til 1577 d) Vi er bagud……… med hjemmeside og samarbejdsaftale og…..   </vt:lpstr>
      <vt:lpstr>   </vt:lpstr>
      <vt:lpstr>   4.e. Klubvedtægter</vt:lpstr>
      <vt:lpstr>   4.f. Samarbejdsaftale frem mod optagelse</vt:lpstr>
      <vt:lpstr>      Indsats 1: ”Flere fægtere gennem flere, nye klubber i Vestdanmark”.   Indsats 2: ”Klubudviklingsforløb i eksisterende og nye klubber”          Indsats 4: ”Vi har et kontinuerligt, tilgængeligt og kompetent tilbud om Træneruddannelse Niv. 1 og 2”. Indsats 5: ”DFF vil kvalitetssikre og videreudvikle de nationale stævner og lejre”        </vt:lpstr>
      <vt:lpstr>Procesmål Procesmål 2018  Procesmål 2019  Procesmål 2020  Procesmål 2021   </vt:lpstr>
      <vt:lpstr>PowerPoint-præsentation</vt:lpstr>
      <vt:lpstr>PowerPoint-præsentation</vt:lpstr>
      <vt:lpstr>PowerPoint-præsentation</vt:lpstr>
      <vt:lpstr> 7.  Næste møde - punkter og dato fastsættes.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Bog U 2011</dc:title>
  <dc:creator>Karoline Grum-Schwensen</dc:creator>
  <cp:lastModifiedBy>Martin Wiuff</cp:lastModifiedBy>
  <cp:revision>214</cp:revision>
  <dcterms:created xsi:type="dcterms:W3CDTF">2012-04-09T09:20:12Z</dcterms:created>
  <dcterms:modified xsi:type="dcterms:W3CDTF">2017-06-11T02:09:17Z</dcterms:modified>
</cp:coreProperties>
</file>